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540" r:id="rId5"/>
    <p:sldId id="1576" r:id="rId6"/>
    <p:sldId id="1587" r:id="rId7"/>
    <p:sldId id="1596" r:id="rId8"/>
    <p:sldId id="1588" r:id="rId9"/>
    <p:sldId id="1599" r:id="rId10"/>
    <p:sldId id="1591" r:id="rId11"/>
    <p:sldId id="1585" r:id="rId12"/>
    <p:sldId id="1598" r:id="rId13"/>
    <p:sldId id="1611" r:id="rId14"/>
    <p:sldId id="1610" r:id="rId15"/>
    <p:sldId id="1595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yle Vogel" initials="GV" lastIdx="4" clrIdx="0"/>
  <p:cmAuthor id="2" name="Karen Emmerson" initials="KE" lastIdx="9" clrIdx="1"/>
  <p:cmAuthor id="3" name="Pam Loeb" initials="PL" lastIdx="292" clrIdx="2"/>
  <p:cmAuthor id="4" name="Karen Emmerson" initials="KE [2]" lastIdx="6" clrIdx="3"/>
  <p:cmAuthor id="5" name="Erin Wagner" initials="EW" lastIdx="52" clrIdx="4"/>
  <p:cmAuthor id="6" name="Jennifer Dusenberry" initials="" lastIdx="37" clrIdx="5"/>
  <p:cmAuthor id="7" name="sqtipton@gmail.com" initials="s" lastIdx="21" clrIdx="6">
    <p:extLst>
      <p:ext uri="{19B8F6BF-5375-455C-9EA6-DF929625EA0E}">
        <p15:presenceInfo xmlns:p15="http://schemas.microsoft.com/office/powerpoint/2012/main" userId="f4fff79cf1ae26dd" providerId="Windows Live"/>
      </p:ext>
    </p:extLst>
  </p:cmAuthor>
  <p:cmAuthor id="8" name="Sam Wallach" initials="SW" lastIdx="22" clrIdx="7">
    <p:extLst>
      <p:ext uri="{19B8F6BF-5375-455C-9EA6-DF929625EA0E}">
        <p15:presenceInfo xmlns:p15="http://schemas.microsoft.com/office/powerpoint/2012/main" userId="S-1-5-21-194700110-1145482655-1315275271-2806" providerId="AD"/>
      </p:ext>
    </p:extLst>
  </p:cmAuthor>
  <p:cmAuthor id="9" name="Adam Burns" initials="AB" lastIdx="14" clrIdx="8">
    <p:extLst>
      <p:ext uri="{19B8F6BF-5375-455C-9EA6-DF929625EA0E}">
        <p15:presenceInfo xmlns:p15="http://schemas.microsoft.com/office/powerpoint/2012/main" userId="S-1-5-21-194700110-1145482655-1315275271-2764" providerId="AD"/>
      </p:ext>
    </p:extLst>
  </p:cmAuthor>
  <p:cmAuthor id="10" name="Stacia Tipton" initials="SQT" lastIdx="209" clrIdx="9">
    <p:extLst>
      <p:ext uri="{19B8F6BF-5375-455C-9EA6-DF929625EA0E}">
        <p15:presenceInfo xmlns:p15="http://schemas.microsoft.com/office/powerpoint/2012/main" userId="Stacia Tipton" providerId="None"/>
      </p:ext>
    </p:extLst>
  </p:cmAuthor>
  <p:cmAuthor id="11" name="Adam Burns" initials="AB [2]" lastIdx="105" clrIdx="10">
    <p:extLst>
      <p:ext uri="{19B8F6BF-5375-455C-9EA6-DF929625EA0E}">
        <p15:presenceInfo xmlns:p15="http://schemas.microsoft.com/office/powerpoint/2012/main" userId="S::burns@edgeresearch.com::a3023e2a-861c-4781-935b-3258661b0ace" providerId="AD"/>
      </p:ext>
    </p:extLst>
  </p:cmAuthor>
  <p:cmAuthor id="12" name="Liana Gainsboro" initials="LG" lastIdx="9" clrIdx="11">
    <p:extLst>
      <p:ext uri="{19B8F6BF-5375-455C-9EA6-DF929625EA0E}">
        <p15:presenceInfo xmlns:p15="http://schemas.microsoft.com/office/powerpoint/2012/main" userId="S::gainsboro@edgeresearch.com::2d5a7584-b493-405c-bd67-9e7f8acf2980" providerId="AD"/>
      </p:ext>
    </p:extLst>
  </p:cmAuthor>
  <p:cmAuthor id="13" name="Lydia Redway" initials="LR" lastIdx="26" clrIdx="12">
    <p:extLst>
      <p:ext uri="{19B8F6BF-5375-455C-9EA6-DF929625EA0E}">
        <p15:presenceInfo xmlns:p15="http://schemas.microsoft.com/office/powerpoint/2012/main" userId="S::redway@edgeresearch.com::4fb5ab09-2c8f-4037-8c93-751284def37a" providerId="AD"/>
      </p:ext>
    </p:extLst>
  </p:cmAuthor>
  <p:cmAuthor id="14" name="Venkat Vala" initials="VV" lastIdx="5" clrIdx="13">
    <p:extLst>
      <p:ext uri="{19B8F6BF-5375-455C-9EA6-DF929625EA0E}">
        <p15:presenceInfo xmlns:p15="http://schemas.microsoft.com/office/powerpoint/2012/main" userId="S::vala@edgeresearch.com::acf4c653-a238-4315-a376-26f1f3c7dd85" providerId="AD"/>
      </p:ext>
    </p:extLst>
  </p:cmAuthor>
  <p:cmAuthor id="15" name="Pam" initials="P" lastIdx="6" clrIdx="14">
    <p:extLst>
      <p:ext uri="{19B8F6BF-5375-455C-9EA6-DF929625EA0E}">
        <p15:presenceInfo xmlns:p15="http://schemas.microsoft.com/office/powerpoint/2012/main" userId="S::Loeb@edgeresearch.com::541211b7-8ebf-4d66-b0fd-6605a1d49c9c" providerId="AD"/>
      </p:ext>
    </p:extLst>
  </p:cmAuthor>
  <p:cmAuthor id="16" name="Valeria Pareja" initials="VP" lastIdx="19" clrIdx="15">
    <p:extLst>
      <p:ext uri="{19B8F6BF-5375-455C-9EA6-DF929625EA0E}">
        <p15:presenceInfo xmlns:p15="http://schemas.microsoft.com/office/powerpoint/2012/main" userId="S::Pareja@edgeresearch.com::81988ca8-1398-49be-9f86-7baf63c8660f" providerId="AD"/>
      </p:ext>
    </p:extLst>
  </p:cmAuthor>
  <p:cmAuthor id="17" name="Mariel Molina" initials="MM" lastIdx="21" clrIdx="16">
    <p:extLst>
      <p:ext uri="{19B8F6BF-5375-455C-9EA6-DF929625EA0E}">
        <p15:presenceInfo xmlns:p15="http://schemas.microsoft.com/office/powerpoint/2012/main" userId="S::molina@edgeresearch.com::f00f7984-3699-428b-9826-35a5bdaaeffa" providerId="AD"/>
      </p:ext>
    </p:extLst>
  </p:cmAuthor>
  <p:cmAuthor id="18" name="Jennifer Rinehart" initials="JR" lastIdx="9" clrIdx="17">
    <p:extLst>
      <p:ext uri="{19B8F6BF-5375-455C-9EA6-DF929625EA0E}">
        <p15:presenceInfo xmlns:p15="http://schemas.microsoft.com/office/powerpoint/2012/main" userId="S-1-5-21-231711664-2819421874-1098458765-1144" providerId="AD"/>
      </p:ext>
    </p:extLst>
  </p:cmAuthor>
  <p:cmAuthor id="19" name="Nikki Yamashiro" initials="NY" lastIdx="14" clrIdx="18">
    <p:extLst>
      <p:ext uri="{19B8F6BF-5375-455C-9EA6-DF929625EA0E}">
        <p15:presenceInfo xmlns:p15="http://schemas.microsoft.com/office/powerpoint/2012/main" userId="S-1-5-21-231711664-2819421874-1098458765-4108" providerId="AD"/>
      </p:ext>
    </p:extLst>
  </p:cmAuthor>
  <p:cmAuthor id="20" name="Ursula Helminski" initials="UH" lastIdx="6" clrIdx="19">
    <p:extLst>
      <p:ext uri="{19B8F6BF-5375-455C-9EA6-DF929625EA0E}">
        <p15:presenceInfo xmlns:p15="http://schemas.microsoft.com/office/powerpoint/2012/main" userId="S-1-5-21-231711664-2819421874-1098458765-1142" providerId="AD"/>
      </p:ext>
    </p:extLst>
  </p:cmAuthor>
  <p:cmAuthor id="21" name="Ursula Helminski" initials="UH [2]" lastIdx="5" clrIdx="20">
    <p:extLst>
      <p:ext uri="{19B8F6BF-5375-455C-9EA6-DF929625EA0E}">
        <p15:presenceInfo xmlns:p15="http://schemas.microsoft.com/office/powerpoint/2012/main" userId="Ursula Helminski" providerId="None"/>
      </p:ext>
    </p:extLst>
  </p:cmAuthor>
  <p:cmAuthor id="22" name="Laurie Lennon" initials="LL" lastIdx="64" clrIdx="21">
    <p:extLst>
      <p:ext uri="{19B8F6BF-5375-455C-9EA6-DF929625EA0E}">
        <p15:presenceInfo xmlns:p15="http://schemas.microsoft.com/office/powerpoint/2012/main" userId="S::Laurie.Lennon@burness.com::389d82b3-d043-408c-b6f2-5196bbb8a20b" providerId="AD"/>
      </p:ext>
    </p:extLst>
  </p:cmAuthor>
  <p:cmAuthor id="23" name="Kasia Burns" initials="KB" lastIdx="5" clrIdx="22">
    <p:extLst>
      <p:ext uri="{19B8F6BF-5375-455C-9EA6-DF929625EA0E}">
        <p15:presenceInfo xmlns:p15="http://schemas.microsoft.com/office/powerpoint/2012/main" userId="S::kburns@burness.com::e346daf6-2e98-4a80-9652-a2e9a5d34226" providerId="AD"/>
      </p:ext>
    </p:extLst>
  </p:cmAuthor>
  <p:cmAuthor id="24" name="Bella DiMarco" initials="BD" lastIdx="38" clrIdx="23">
    <p:extLst>
      <p:ext uri="{19B8F6BF-5375-455C-9EA6-DF929625EA0E}">
        <p15:presenceInfo xmlns:p15="http://schemas.microsoft.com/office/powerpoint/2012/main" userId="Bella DiMar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427"/>
    <a:srgbClr val="003462"/>
    <a:srgbClr val="9BD0FF"/>
    <a:srgbClr val="378BD8"/>
    <a:srgbClr val="007CB4"/>
    <a:srgbClr val="0A5395"/>
    <a:srgbClr val="B9E0F7"/>
    <a:srgbClr val="C7F4FB"/>
    <a:srgbClr val="002060"/>
    <a:srgbClr val="CC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5" autoAdjust="0"/>
    <p:restoredTop sz="81088" autoAdjust="0"/>
  </p:normalViewPr>
  <p:slideViewPr>
    <p:cSldViewPr snapToGrid="0">
      <p:cViewPr varScale="1">
        <p:scale>
          <a:sx n="98" d="100"/>
          <a:sy n="98" d="100"/>
        </p:scale>
        <p:origin x="712" y="192"/>
      </p:cViewPr>
      <p:guideLst>
        <p:guide orient="horz" pos="1848"/>
        <p:guide pos="3840"/>
      </p:guideLst>
    </p:cSldViewPr>
  </p:slideViewPr>
  <p:outlineViewPr>
    <p:cViewPr>
      <p:scale>
        <a:sx n="33" d="100"/>
        <a:sy n="33" d="100"/>
      </p:scale>
      <p:origin x="0" y="-12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notesViewPr>
    <p:cSldViewPr snapToGrid="0" showGuides="1">
      <p:cViewPr varScale="1">
        <p:scale>
          <a:sx n="94" d="100"/>
          <a:sy n="94" d="100"/>
        </p:scale>
        <p:origin x="432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7740" cy="471054"/>
          </a:xfrm>
          <a:prstGeom prst="rect">
            <a:avLst/>
          </a:prstGeom>
        </p:spPr>
        <p:txBody>
          <a:bodyPr vert="horz" lIns="94168" tIns="47085" rIns="94168" bIns="470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2"/>
            <a:ext cx="3077740" cy="471054"/>
          </a:xfrm>
          <a:prstGeom prst="rect">
            <a:avLst/>
          </a:prstGeom>
        </p:spPr>
        <p:txBody>
          <a:bodyPr vert="horz" lIns="94168" tIns="47085" rIns="94168" bIns="47085" rtlCol="0"/>
          <a:lstStyle>
            <a:lvl1pPr algn="r">
              <a:defRPr sz="1200"/>
            </a:lvl1pPr>
          </a:lstStyle>
          <a:p>
            <a:fld id="{DAC66273-A256-4ADA-8E44-2CE90B913628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426"/>
            <a:ext cx="3077740" cy="471053"/>
          </a:xfrm>
          <a:prstGeom prst="rect">
            <a:avLst/>
          </a:prstGeom>
        </p:spPr>
        <p:txBody>
          <a:bodyPr vert="horz" lIns="94168" tIns="47085" rIns="94168" bIns="470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8917426"/>
            <a:ext cx="3077740" cy="471053"/>
          </a:xfrm>
          <a:prstGeom prst="rect">
            <a:avLst/>
          </a:prstGeom>
        </p:spPr>
        <p:txBody>
          <a:bodyPr vert="horz" lIns="94168" tIns="47085" rIns="94168" bIns="47085" rtlCol="0" anchor="b"/>
          <a:lstStyle>
            <a:lvl1pPr algn="r">
              <a:defRPr sz="1200"/>
            </a:lvl1pPr>
          </a:lstStyle>
          <a:p>
            <a:fld id="{3B6338C5-62F7-4D64-907C-90E14277B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1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7740" cy="471054"/>
          </a:xfrm>
          <a:prstGeom prst="rect">
            <a:avLst/>
          </a:prstGeom>
        </p:spPr>
        <p:txBody>
          <a:bodyPr vert="horz" lIns="94168" tIns="47085" rIns="94168" bIns="470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2"/>
            <a:ext cx="3077740" cy="471054"/>
          </a:xfrm>
          <a:prstGeom prst="rect">
            <a:avLst/>
          </a:prstGeom>
        </p:spPr>
        <p:txBody>
          <a:bodyPr vert="horz" lIns="94168" tIns="47085" rIns="94168" bIns="47085" rtlCol="0"/>
          <a:lstStyle>
            <a:lvl1pPr algn="r">
              <a:defRPr sz="1200"/>
            </a:lvl1pPr>
          </a:lstStyle>
          <a:p>
            <a:fld id="{1CAC2DA9-4347-4C31-9B8F-E53E2C50931B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74750"/>
            <a:ext cx="5626100" cy="3165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68" tIns="47085" rIns="94168" bIns="470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518204"/>
            <a:ext cx="5681980" cy="3696712"/>
          </a:xfrm>
          <a:prstGeom prst="rect">
            <a:avLst/>
          </a:prstGeom>
        </p:spPr>
        <p:txBody>
          <a:bodyPr vert="horz" lIns="94168" tIns="47085" rIns="94168" bIns="470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6"/>
            <a:ext cx="3077740" cy="471053"/>
          </a:xfrm>
          <a:prstGeom prst="rect">
            <a:avLst/>
          </a:prstGeom>
        </p:spPr>
        <p:txBody>
          <a:bodyPr vert="horz" lIns="94168" tIns="47085" rIns="94168" bIns="470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6"/>
            <a:ext cx="3077740" cy="471053"/>
          </a:xfrm>
          <a:prstGeom prst="rect">
            <a:avLst/>
          </a:prstGeom>
        </p:spPr>
        <p:txBody>
          <a:bodyPr vert="horz" lIns="94168" tIns="47085" rIns="94168" bIns="47085" rtlCol="0" anchor="b"/>
          <a:lstStyle>
            <a:lvl1pPr algn="r">
              <a:defRPr sz="1200"/>
            </a:lvl1pPr>
          </a:lstStyle>
          <a:p>
            <a:fld id="{701B77B2-0042-4292-A612-29DE10DC75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1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8188" y="1174750"/>
            <a:ext cx="5626100" cy="3165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5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89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6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8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9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4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4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00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7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3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B77B2-0042-4292-A612-29DE10DC75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7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620215"/>
            <a:ext cx="818716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9" y="4015472"/>
            <a:ext cx="8526684" cy="965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2B85C-4AC1-2948-BE12-CB01095CFCCF}"/>
              </a:ext>
            </a:extLst>
          </p:cNvPr>
          <p:cNvSpPr/>
          <p:nvPr userDrawn="1"/>
        </p:nvSpPr>
        <p:spPr>
          <a:xfrm>
            <a:off x="1" y="5591331"/>
            <a:ext cx="12192000" cy="126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81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4"/>
          <a:stretch/>
        </p:blipFill>
        <p:spPr>
          <a:xfrm>
            <a:off x="1" y="0"/>
            <a:ext cx="29890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007" y="2766220"/>
            <a:ext cx="79683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427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665" y="2766220"/>
            <a:ext cx="788970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92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56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2" y="1"/>
            <a:ext cx="9552447" cy="966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84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latin typeface="Helvetica" pitchFamily="2" charset="0"/>
              </a:defRPr>
            </a:lvl1pPr>
            <a:lvl2pPr>
              <a:buClr>
                <a:schemeClr val="accent2"/>
              </a:buClr>
              <a:defRPr>
                <a:latin typeface="Helvetica" pitchFamily="2" charset="0"/>
              </a:defRPr>
            </a:lvl2pPr>
            <a:lvl3pPr>
              <a:buClr>
                <a:schemeClr val="accent2"/>
              </a:buClr>
              <a:defRPr>
                <a:latin typeface="Helvetica" pitchFamily="2" charset="0"/>
              </a:defRPr>
            </a:lvl3pPr>
            <a:lvl4pPr>
              <a:buClr>
                <a:schemeClr val="accent2"/>
              </a:buClr>
              <a:defRPr>
                <a:latin typeface="Helvetica" pitchFamily="2" charset="0"/>
              </a:defRPr>
            </a:lvl4pPr>
            <a:lvl5pPr>
              <a:buClr>
                <a:schemeClr val="accent2"/>
              </a:buCl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966020"/>
            <a:ext cx="10515600" cy="8596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baseline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sub-heading</a:t>
            </a:r>
          </a:p>
          <a:p>
            <a:pPr lvl="0"/>
            <a:r>
              <a:rPr lang="en-US" dirty="0"/>
              <a:t>More text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38800" y="29741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3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C71640-3A6F-C744-AB40-ECF8D64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8D4F5849-187A-BD4A-8C9D-69780B0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3135D6-29BC-3443-BA13-31B215F86B36}"/>
              </a:ext>
            </a:extLst>
          </p:cNvPr>
          <p:cNvCxnSpPr>
            <a:cxnSpLocks/>
          </p:cNvCxnSpPr>
          <p:nvPr userDrawn="1"/>
        </p:nvCxnSpPr>
        <p:spPr>
          <a:xfrm>
            <a:off x="962687" y="1483142"/>
            <a:ext cx="1362309" cy="0"/>
          </a:xfrm>
          <a:prstGeom prst="line">
            <a:avLst/>
          </a:prstGeom>
          <a:ln w="50800">
            <a:solidFill>
              <a:srgbClr val="E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4A12455-27E9-AA40-9837-D42EED8544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25624"/>
            <a:ext cx="10515600" cy="4351337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182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Form Content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5">
            <a:extLst>
              <a:ext uri="{FF2B5EF4-FFF2-40B4-BE49-F238E27FC236}">
                <a16:creationId xmlns:a16="http://schemas.microsoft.com/office/drawing/2014/main" id="{B5490E29-5586-A64F-AF0C-85968C30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0844A0C-F869-9E4E-9824-383993EA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425D0E-3040-A94D-AAF6-D1E14AEDCC12}"/>
              </a:ext>
            </a:extLst>
          </p:cNvPr>
          <p:cNvCxnSpPr>
            <a:cxnSpLocks/>
          </p:cNvCxnSpPr>
          <p:nvPr userDrawn="1"/>
        </p:nvCxnSpPr>
        <p:spPr>
          <a:xfrm>
            <a:off x="1037991" y="1483142"/>
            <a:ext cx="1362309" cy="0"/>
          </a:xfrm>
          <a:prstGeom prst="line">
            <a:avLst/>
          </a:prstGeom>
          <a:ln w="50800">
            <a:solidFill>
              <a:srgbClr val="E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4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1B42D6-9164-FC4C-AB7D-AF117D39ED15}"/>
              </a:ext>
            </a:extLst>
          </p:cNvPr>
          <p:cNvSpPr/>
          <p:nvPr userDrawn="1"/>
        </p:nvSpPr>
        <p:spPr>
          <a:xfrm>
            <a:off x="0" y="1238250"/>
            <a:ext cx="12192000" cy="561975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4DA83EB2-C8B3-FE45-AA8C-45978674B03F}"/>
              </a:ext>
            </a:extLst>
          </p:cNvPr>
          <p:cNvSpPr/>
          <p:nvPr userDrawn="1"/>
        </p:nvSpPr>
        <p:spPr>
          <a:xfrm rot="5400000">
            <a:off x="2862308" y="-2356700"/>
            <a:ext cx="1280160" cy="700477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E5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2C542-E6F9-FC46-B2E1-8087EA251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8623" y="547576"/>
            <a:ext cx="2999420" cy="110723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EE335AF-CCD4-714C-A6EA-411A6FF3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609"/>
            <a:ext cx="7316096" cy="12801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9802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7CD203-D342-8F44-AF7D-503896D12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1"/>
          <a:stretch/>
        </p:blipFill>
        <p:spPr>
          <a:xfrm>
            <a:off x="0" y="2571078"/>
            <a:ext cx="12192000" cy="4372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F1A0C2-4725-614B-9655-B1AFE1AEA1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9560" y="1785188"/>
            <a:ext cx="4594214" cy="16959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B24145-7353-F84B-BD29-2EDCBD2C1585}"/>
              </a:ext>
            </a:extLst>
          </p:cNvPr>
          <p:cNvSpPr/>
          <p:nvPr userDrawn="1"/>
        </p:nvSpPr>
        <p:spPr>
          <a:xfrm>
            <a:off x="1" y="1785187"/>
            <a:ext cx="5517240" cy="1695949"/>
          </a:xfrm>
          <a:prstGeom prst="rect">
            <a:avLst/>
          </a:prstGeom>
          <a:solidFill>
            <a:srgbClr val="EE5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5CA10-4D07-A049-81A9-EA7BE6379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2076450"/>
            <a:ext cx="5594350" cy="1085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Placeholder 5">
            <a:extLst>
              <a:ext uri="{FF2B5EF4-FFF2-40B4-BE49-F238E27FC236}">
                <a16:creationId xmlns:a16="http://schemas.microsoft.com/office/drawing/2014/main" id="{9D590AEE-3128-C94F-8868-F09911C9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AC26D9-6D8F-D847-B9E6-3CEF25B63568}"/>
              </a:ext>
            </a:extLst>
          </p:cNvPr>
          <p:cNvCxnSpPr>
            <a:cxnSpLocks/>
          </p:cNvCxnSpPr>
          <p:nvPr userDrawn="1"/>
        </p:nvCxnSpPr>
        <p:spPr>
          <a:xfrm>
            <a:off x="1037991" y="1483142"/>
            <a:ext cx="1362309" cy="0"/>
          </a:xfrm>
          <a:prstGeom prst="line">
            <a:avLst/>
          </a:prstGeom>
          <a:ln w="50800">
            <a:solidFill>
              <a:srgbClr val="E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3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8B7BC5-5EB5-0247-AFBA-92FAF15161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5427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81EA9-02E6-B848-8555-AC4A80E6BB4C}"/>
              </a:ext>
            </a:extLst>
          </p:cNvPr>
          <p:cNvCxnSpPr>
            <a:cxnSpLocks/>
          </p:cNvCxnSpPr>
          <p:nvPr userDrawn="1"/>
        </p:nvCxnSpPr>
        <p:spPr>
          <a:xfrm>
            <a:off x="2028591" y="3327983"/>
            <a:ext cx="1362309" cy="0"/>
          </a:xfrm>
          <a:prstGeom prst="line">
            <a:avLst/>
          </a:prstGeom>
          <a:ln w="50800">
            <a:solidFill>
              <a:srgbClr val="E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322E1F-68D1-FD4B-87D1-A95C357EE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5950" y="3829050"/>
            <a:ext cx="9169400" cy="1754169"/>
          </a:xfrm>
        </p:spPr>
        <p:txBody>
          <a:bodyPr/>
          <a:lstStyle>
            <a:lvl1pPr>
              <a:defRPr sz="4500" b="0" i="0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EAAF8AC-5F54-DD41-BD76-43B4421C6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85950" y="2222500"/>
            <a:ext cx="2535443" cy="820738"/>
          </a:xfrm>
        </p:spPr>
        <p:txBody>
          <a:bodyPr/>
          <a:lstStyle>
            <a:lvl1pPr>
              <a:defRPr sz="45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#.</a:t>
            </a:r>
          </a:p>
        </p:txBody>
      </p:sp>
    </p:spTree>
    <p:extLst>
      <p:ext uri="{BB962C8B-B14F-4D97-AF65-F5344CB8AC3E}">
        <p14:creationId xmlns:p14="http://schemas.microsoft.com/office/powerpoint/2010/main" val="395055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EFFBD0-EA08-B442-8CA7-E1127A0C518F}"/>
              </a:ext>
            </a:extLst>
          </p:cNvPr>
          <p:cNvSpPr/>
          <p:nvPr userDrawn="1"/>
        </p:nvSpPr>
        <p:spPr>
          <a:xfrm>
            <a:off x="12700" y="1979407"/>
            <a:ext cx="12192000" cy="4865689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5">
            <a:extLst>
              <a:ext uri="{FF2B5EF4-FFF2-40B4-BE49-F238E27FC236}">
                <a16:creationId xmlns:a16="http://schemas.microsoft.com/office/drawing/2014/main" id="{B5A27A2D-55AF-AE41-9502-48DBB7BD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0CE721-6BFD-1947-972F-82C12ED39E1E}"/>
              </a:ext>
            </a:extLst>
          </p:cNvPr>
          <p:cNvCxnSpPr>
            <a:cxnSpLocks/>
          </p:cNvCxnSpPr>
          <p:nvPr userDrawn="1"/>
        </p:nvCxnSpPr>
        <p:spPr>
          <a:xfrm>
            <a:off x="1037991" y="1483142"/>
            <a:ext cx="1362309" cy="0"/>
          </a:xfrm>
          <a:prstGeom prst="line">
            <a:avLst/>
          </a:prstGeom>
          <a:ln w="50800">
            <a:solidFill>
              <a:srgbClr val="E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5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e text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4834" y="6277231"/>
            <a:ext cx="896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DFECC4-1679-4D45-9635-E86BD1EE09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5">
            <a:extLst>
              <a:ext uri="{FF2B5EF4-FFF2-40B4-BE49-F238E27FC236}">
                <a16:creationId xmlns:a16="http://schemas.microsoft.com/office/drawing/2014/main" id="{2465D1E4-C175-9847-BC0A-361428DC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ACAF5-4A2E-E643-A9EA-156700EDBD36}"/>
              </a:ext>
            </a:extLst>
          </p:cNvPr>
          <p:cNvCxnSpPr>
            <a:cxnSpLocks/>
          </p:cNvCxnSpPr>
          <p:nvPr userDrawn="1"/>
        </p:nvCxnSpPr>
        <p:spPr>
          <a:xfrm>
            <a:off x="1037991" y="1483142"/>
            <a:ext cx="1362309" cy="0"/>
          </a:xfrm>
          <a:prstGeom prst="line">
            <a:avLst/>
          </a:prstGeom>
          <a:ln w="50800">
            <a:solidFill>
              <a:srgbClr val="EE5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1C3A269-8E35-2245-9F27-7341F36C33EC}"/>
              </a:ext>
            </a:extLst>
          </p:cNvPr>
          <p:cNvSpPr/>
          <p:nvPr userDrawn="1"/>
        </p:nvSpPr>
        <p:spPr>
          <a:xfrm>
            <a:off x="0" y="3797300"/>
            <a:ext cx="12204700" cy="3060700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4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72F095-E669-1D4E-A314-47861829FAB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23691" y="540390"/>
            <a:ext cx="5709865" cy="109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5B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5B4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5B4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5B4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5B4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5B4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5B4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5B4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85B4"/>
                </a:solidFill>
                <a:latin typeface="Calibri" pitchFamily="34" charset="0"/>
              </a:defRPr>
            </a:lvl9pPr>
          </a:lstStyle>
          <a:p>
            <a:endParaRPr lang="en-US" sz="3900" kern="0" dirty="0">
              <a:solidFill>
                <a:srgbClr val="EE5427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17021347-8A34-B04D-AD60-518A98D1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E77DF5-DC58-C846-9E99-F1F64B7A7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31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705" r:id="rId3"/>
    <p:sldLayoutId id="2147483680" r:id="rId4"/>
    <p:sldLayoutId id="2147483706" r:id="rId5"/>
    <p:sldLayoutId id="2147483708" r:id="rId6"/>
    <p:sldLayoutId id="2147483677" r:id="rId7"/>
    <p:sldLayoutId id="2147483707" r:id="rId8"/>
    <p:sldLayoutId id="2147483678" r:id="rId9"/>
    <p:sldLayoutId id="2147483679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EE5427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1200"/>
        </a:spcAft>
        <a:buClr>
          <a:schemeClr val="accent2"/>
        </a:buClr>
        <a:buFontTx/>
        <a:buNone/>
        <a:defRPr sz="2000" kern="1200">
          <a:solidFill>
            <a:srgbClr val="003462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Tx/>
        <a:buNone/>
        <a:defRPr sz="2400" kern="1200">
          <a:solidFill>
            <a:srgbClr val="003462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Tx/>
        <a:buNone/>
        <a:defRPr sz="2000" kern="1200">
          <a:solidFill>
            <a:srgbClr val="003462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Tx/>
        <a:buNone/>
        <a:defRPr sz="1800" kern="1200">
          <a:solidFill>
            <a:srgbClr val="003462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Tx/>
        <a:buNone/>
        <a:defRPr sz="1800" kern="1200">
          <a:solidFill>
            <a:srgbClr val="003462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EB1CB-5312-4D21-90DB-95B8085E2BBD}"/>
              </a:ext>
            </a:extLst>
          </p:cNvPr>
          <p:cNvSpPr txBox="1"/>
          <p:nvPr/>
        </p:nvSpPr>
        <p:spPr>
          <a:xfrm>
            <a:off x="370703" y="1861457"/>
            <a:ext cx="1139292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>
                <a:solidFill>
                  <a:schemeClr val="bg1"/>
                </a:solidFill>
                <a:latin typeface="Helvetica" pitchFamily="2" charset="0"/>
              </a:rPr>
              <a:t>Student Recovery</a:t>
            </a:r>
            <a:br>
              <a:rPr lang="en-US" sz="66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Expanded Learning Programs Are A Partner</a:t>
            </a:r>
            <a:br>
              <a:rPr lang="en-US" sz="4000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n-US" sz="4800" dirty="0">
                <a:solidFill>
                  <a:srgbClr val="EE5427"/>
                </a:solidFill>
                <a:latin typeface="Helvetica" pitchFamily="2" charset="0"/>
              </a:rPr>
            </a:br>
            <a:r>
              <a:rPr lang="en-US" sz="4800" dirty="0">
                <a:solidFill>
                  <a:srgbClr val="EE5427"/>
                </a:solidFill>
                <a:latin typeface="Helvetica" pitchFamily="2" charset="0"/>
              </a:rPr>
              <a:t> </a:t>
            </a:r>
            <a:r>
              <a:rPr lang="en-US" sz="3600" dirty="0">
                <a:solidFill>
                  <a:srgbClr val="EE5427"/>
                </a:solidFill>
                <a:latin typeface="Helvetica" pitchFamily="2" charset="0"/>
              </a:rPr>
              <a:t>Michigan After-School Partnership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22A44FA-DE54-414F-BA03-524E87D75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5590308"/>
            <a:ext cx="1723485" cy="11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85B-50D3-6546-9F7A-21B93E5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Recruiting Kids &amp; Families For Summer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9B3291-93C1-44AC-BEFA-6CE1EBBC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00" y="1690688"/>
            <a:ext cx="8562599" cy="48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8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85B-50D3-6546-9F7A-21B93E5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What School Districts Can Do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649A2F-0E8E-4EDC-9348-BCD14166715C}"/>
              </a:ext>
            </a:extLst>
          </p:cNvPr>
          <p:cNvSpPr/>
          <p:nvPr/>
        </p:nvSpPr>
        <p:spPr>
          <a:xfrm>
            <a:off x="590774" y="1864572"/>
            <a:ext cx="34529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rgbClr val="003462"/>
                </a:solidFill>
                <a:latin typeface="Helvetica" pitchFamily="2" charset="0"/>
              </a:rPr>
              <a:t>Reach out to local afterschool and summer providers—include them in your planning process for summer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solidFill>
                <a:srgbClr val="003462"/>
              </a:solidFill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rgbClr val="003462"/>
                </a:solidFill>
                <a:latin typeface="Helvetica" pitchFamily="2" charset="0"/>
              </a:rPr>
              <a:t>Use ESSER II and other available funds to support students via afterschool and summer enrichment programs</a:t>
            </a:r>
          </a:p>
          <a:p>
            <a:pPr marL="342900" indent="-342900">
              <a:buFont typeface="Wingdings" pitchFamily="2" charset="2"/>
              <a:buChar char="ü"/>
            </a:pPr>
            <a:br>
              <a:rPr lang="en-US" sz="2000" dirty="0">
                <a:solidFill>
                  <a:srgbClr val="003462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003462"/>
                </a:solidFill>
                <a:latin typeface="Helvetica" pitchFamily="2" charset="0"/>
              </a:rPr>
              <a:t>Partner with us to recruit families this summer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71F84F1-7AE1-43C8-B5DE-A86234D30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1"/>
          <a:stretch/>
        </p:blipFill>
        <p:spPr bwMode="auto">
          <a:xfrm>
            <a:off x="4201162" y="2088447"/>
            <a:ext cx="7894320" cy="39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1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FC85-986E-41C6-B3E9-686B84B41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5427" y="1620215"/>
            <a:ext cx="8899733" cy="2387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Michigan After-School Partnership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330 Marshall Street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Suite 211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Lansing, MI 48912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3432A-5F63-4F9E-A798-2DD55D623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2657" y="4015472"/>
            <a:ext cx="9002026" cy="9658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erin.skene-pratt@uwmich.org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096EAB-61AB-47C9-A5B4-94211639C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5590308"/>
            <a:ext cx="1723485" cy="11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7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85B-50D3-6546-9F7A-21B93E5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Michigan After-School Partnership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68D6-E5C3-6C40-8FC8-BAA9909B71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949193"/>
            <a:ext cx="10001025" cy="41056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Champions statewide access to quality and equitable afterschool and summer programs to ensure that all children and youth succeed.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Offers professional development, training and resources to educators, support staff and parents.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Partners with philanthropic and non-profit organizations to deliver strong programming in STEM, program quality tools, and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Leverage resources and expertise of 50 state </a:t>
            </a:r>
            <a:r>
              <a:rPr lang="en-US" sz="2400"/>
              <a:t>afterschool network.</a:t>
            </a:r>
            <a:endParaRPr lang="en-US" sz="2400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6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85B-50D3-6546-9F7A-21B93E5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68D6-E5C3-6C40-8FC8-BAA9909B71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690688"/>
            <a:ext cx="10001025" cy="4802187"/>
          </a:xfrm>
        </p:spPr>
        <p:txBody>
          <a:bodyPr>
            <a:normAutofit fontScale="85000" lnSpcReduction="1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Summer and afterschool enrichment programs stand ready to partner with schools to support students this summer and fall. We can offer: </a:t>
            </a:r>
          </a:p>
          <a:p>
            <a:pPr marL="457200" indent="-457200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More time and staff to engage students in learning activities</a:t>
            </a:r>
          </a:p>
          <a:p>
            <a:pPr marL="457200" indent="-457200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Opportunities for social, emotional and interpersonal connections</a:t>
            </a:r>
          </a:p>
          <a:p>
            <a:pPr marL="457200" indent="-457200" rtl="0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Access to supports like physical activity, meals, and mental health</a:t>
            </a:r>
          </a:p>
          <a:p>
            <a:pPr marL="457200" indent="-457200" rtl="0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Strong communications and connections with families</a:t>
            </a:r>
          </a:p>
          <a:p>
            <a:pPr marL="457200" indent="-457200" rtl="0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Additional spaces and resources from our community partners including libraries, parks, museums, faith-based organizations, businesses, philanthropy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9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85B-50D3-6546-9F7A-21B93E5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School Districts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68D6-E5C3-6C40-8FC8-BAA9909B71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825625"/>
            <a:ext cx="10001025" cy="466725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/>
              <a:t>Partnering with summer and afterschool enrichment programs can help schools </a:t>
            </a:r>
            <a:r>
              <a:rPr lang="en-US" sz="2800" dirty="0">
                <a:solidFill>
                  <a:srgbClr val="EE5427"/>
                </a:solidFill>
                <a:ea typeface="+mj-ea"/>
                <a:cs typeface="+mj-cs"/>
              </a:rPr>
              <a:t>reach more students and provide: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/>
              <a:t>Access to a variety of facilities and new resources to help teachers engage students in hands-on learning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Expanded services: SEL supports, mental health services, family engagement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/>
              <a:t>Extended day services for students and working families who need full time programming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/>
              <a:t>Specialized support for students who have fallen behind and students with special needs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2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85B-50D3-6546-9F7A-21B93E5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Why summer and afterschool programs?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68D6-E5C3-6C40-8FC8-BAA9909B71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825625"/>
            <a:ext cx="10381736" cy="4667250"/>
          </a:xfrm>
        </p:spPr>
        <p:txBody>
          <a:bodyPr>
            <a:normAutofit/>
          </a:bodyPr>
          <a:lstStyle/>
          <a:p>
            <a:pPr marL="457200" lvl="0" indent="-457200" fontAlgn="base">
              <a:buFont typeface="Wingdings" panose="05000000000000000000" pitchFamily="2" charset="2"/>
              <a:buChar char="ü"/>
            </a:pPr>
            <a:r>
              <a:rPr lang="en-US" sz="2800" dirty="0"/>
              <a:t>Proven to help kids reach their full potential</a:t>
            </a:r>
          </a:p>
          <a:p>
            <a:pPr marL="457200" lvl="0" indent="-457200" fontAlgn="base">
              <a:buFont typeface="Wingdings" panose="05000000000000000000" pitchFamily="2" charset="2"/>
              <a:buChar char="ü"/>
            </a:pPr>
            <a:r>
              <a:rPr lang="en-US" sz="2800" dirty="0"/>
              <a:t>Offerings that reinforce classroom learning</a:t>
            </a:r>
          </a:p>
          <a:p>
            <a:pPr marL="457200" lvl="0" indent="-457200" fontAlgn="base">
              <a:buFont typeface="Wingdings" panose="05000000000000000000" pitchFamily="2" charset="2"/>
              <a:buChar char="ü"/>
            </a:pPr>
            <a:r>
              <a:rPr lang="en-US" sz="2800" dirty="0"/>
              <a:t>Programs are established in communities statewide</a:t>
            </a:r>
          </a:p>
          <a:p>
            <a:pPr marL="457200" lvl="0" indent="-457200" fontAlgn="base">
              <a:buFont typeface="Wingdings" panose="05000000000000000000" pitchFamily="2" charset="2"/>
              <a:buChar char="ü"/>
            </a:pPr>
            <a:r>
              <a:rPr lang="en-US" sz="2800" dirty="0"/>
              <a:t>Cost-effective, flexible partnerships that can be designed to meet the needs of the local community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2800" dirty="0"/>
              <a:t>Strongly connected with families—and in high demand</a:t>
            </a:r>
          </a:p>
          <a:p>
            <a:pPr marL="457200" lvl="0" indent="-457200" fontAlgn="base"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3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85B-50D3-6546-9F7A-21B93E54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422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Proven to Help Kids Reach Their Full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68D6-E5C3-6C40-8FC8-BAA9909B71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825625"/>
            <a:ext cx="11018521" cy="4667250"/>
          </a:xfrm>
        </p:spPr>
        <p:txBody>
          <a:bodyPr>
            <a:normAutofit/>
          </a:bodyPr>
          <a:lstStyle/>
          <a:p>
            <a:pPr lvl="0" fontAlgn="base"/>
            <a:r>
              <a:rPr lang="en-US" sz="2400" b="1" dirty="0"/>
              <a:t>Kids who participate in afterschool and summer enrichment programs: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Get excited about learning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Attend school more often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Behave better in the classroom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Make bigger gains in reading and math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Improve work habits and grades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Develop strong social skills, better adult connections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Have higher graduation rates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8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85B-50D3-6546-9F7A-21B93E5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We Complement Classroom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68D6-E5C3-6C40-8FC8-BAA9909B71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5843" y="1970881"/>
            <a:ext cx="10787449" cy="4386099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/>
              <a:t>Hands-on project-based learning</a:t>
            </a:r>
          </a:p>
          <a:p>
            <a:pPr marL="342900" lvl="0" indent="-342900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/>
              <a:t>STEM, arts and music</a:t>
            </a:r>
          </a:p>
          <a:p>
            <a:pPr marL="342900" lvl="0" indent="-342900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/>
              <a:t>Planning and preparing for college</a:t>
            </a:r>
          </a:p>
          <a:p>
            <a:pPr marL="342900" lvl="0" indent="-342900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/>
              <a:t>Career exploration, internships, mentoring</a:t>
            </a:r>
          </a:p>
          <a:p>
            <a:pPr marL="342900" lvl="0" indent="-342900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/>
              <a:t>Service learning and community projects</a:t>
            </a:r>
          </a:p>
          <a:p>
            <a:pPr marL="342900" lvl="0" indent="-342900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/>
              <a:t>Youth-led learning and social activities</a:t>
            </a:r>
          </a:p>
          <a:p>
            <a:pPr marL="342900" lvl="0" indent="-342900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/>
              <a:t>Physical activity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B3EEE-02A5-4FE0-95C2-C2D5C005751A}"/>
              </a:ext>
            </a:extLst>
          </p:cNvPr>
          <p:cNvSpPr txBox="1"/>
          <p:nvPr/>
        </p:nvSpPr>
        <p:spPr>
          <a:xfrm>
            <a:off x="8134334" y="2524658"/>
            <a:ext cx="34990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EE5427"/>
                </a:solidFill>
                <a:latin typeface="Helvetica" pitchFamily="2" charset="0"/>
                <a:ea typeface="+mj-ea"/>
                <a:cs typeface="+mj-cs"/>
              </a:rPr>
              <a:t>Among participating students, those from families with </a:t>
            </a:r>
            <a:br>
              <a:rPr lang="en-US" sz="2800" i="1" dirty="0">
                <a:solidFill>
                  <a:srgbClr val="EE5427"/>
                </a:solidFill>
                <a:latin typeface="Helvetica" pitchFamily="2" charset="0"/>
                <a:ea typeface="+mj-ea"/>
                <a:cs typeface="+mj-cs"/>
              </a:rPr>
            </a:br>
            <a:r>
              <a:rPr lang="en-US" sz="2800" i="1" dirty="0">
                <a:solidFill>
                  <a:srgbClr val="EE5427"/>
                </a:solidFill>
                <a:latin typeface="Helvetica" pitchFamily="2" charset="0"/>
                <a:ea typeface="+mj-ea"/>
                <a:cs typeface="+mj-cs"/>
              </a:rPr>
              <a:t>low-income demonstrate the greatest gains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4BF1B-DA9B-45F7-8E21-2F8660213143}"/>
              </a:ext>
            </a:extLst>
          </p:cNvPr>
          <p:cNvSpPr txBox="1"/>
          <p:nvPr/>
        </p:nvSpPr>
        <p:spPr>
          <a:xfrm>
            <a:off x="3049030" y="32443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5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85B-50D3-6546-9F7A-21B93E5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Cost-Effective, Flexible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68D6-E5C3-6C40-8FC8-BAA9909B71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6532" y="1785769"/>
            <a:ext cx="10838936" cy="4453665"/>
          </a:xfrm>
        </p:spPr>
        <p:txBody>
          <a:bodyPr>
            <a:normAutofit fontScale="92500" lnSpcReduction="10000"/>
          </a:bodyPr>
          <a:lstStyle/>
          <a:p>
            <a:pPr rtl="0" fontAlgn="base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Our program models make good use of local buildings and playgrounds, including: community recreation centers, public libraries, community colleges, 4-H, Boys and Girls Clubs, YMCAs.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Flexible environment that gives teachers and program staff: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Freedom to be more individualized in how they work with students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Ability to collaborate on and coordinate support for students’ academic progress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Resources to support students’ social, emotional and mental health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Opportunities for outdoor education and active play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Extra hands and tools to help communicate with families and caregivers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4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85B-50D3-6546-9F7A-21B93E5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Recruiting Kids &amp; Families For Summer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11334-4C01-4559-8A28-E4AA6D94C265}"/>
              </a:ext>
            </a:extLst>
          </p:cNvPr>
          <p:cNvSpPr txBox="1">
            <a:spLocks/>
          </p:cNvSpPr>
          <p:nvPr/>
        </p:nvSpPr>
        <p:spPr>
          <a:xfrm>
            <a:off x="838199" y="1986280"/>
            <a:ext cx="10529456" cy="4638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2000" kern="1200">
                <a:solidFill>
                  <a:srgbClr val="00346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70000"/>
              <a:buFontTx/>
              <a:buNone/>
              <a:defRPr sz="2400" kern="1200">
                <a:solidFill>
                  <a:srgbClr val="003462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70000"/>
              <a:buFontTx/>
              <a:buNone/>
              <a:defRPr sz="2000" kern="1200">
                <a:solidFill>
                  <a:srgbClr val="003462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70000"/>
              <a:buFontTx/>
              <a:buNone/>
              <a:defRPr sz="1800" kern="1200">
                <a:solidFill>
                  <a:srgbClr val="003462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70000"/>
              <a:buFontTx/>
              <a:buNone/>
              <a:defRPr sz="1800" kern="1200">
                <a:solidFill>
                  <a:srgbClr val="00346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dirty="0"/>
              <a:t>Together, we can reach and support more students this summer and fall. </a:t>
            </a:r>
          </a:p>
          <a:p>
            <a:r>
              <a:rPr lang="en-US" sz="4400" dirty="0"/>
              <a:t>Our providers have strong connections and relationships with families. Afterschool and summer enrichment programs are extremely popular among parents. </a:t>
            </a:r>
          </a:p>
          <a:p>
            <a:r>
              <a:rPr lang="en-US" sz="6000" dirty="0">
                <a:solidFill>
                  <a:srgbClr val="EE5427"/>
                </a:solidFill>
                <a:ea typeface="+mj-ea"/>
                <a:cs typeface="+mj-cs"/>
              </a:rPr>
              <a:t>	98% </a:t>
            </a:r>
            <a:r>
              <a:rPr lang="en-US" sz="4200" dirty="0"/>
              <a:t>of Michigan parents are satisfied with their child’s afterschool program</a:t>
            </a:r>
          </a:p>
          <a:p>
            <a:br>
              <a:rPr lang="en-US" sz="3200" dirty="0"/>
            </a:br>
            <a:r>
              <a:rPr lang="en-US" sz="4400" dirty="0"/>
              <a:t>Parents want these programs for their kids and strongly support public investments in afterschool. </a:t>
            </a:r>
          </a:p>
          <a:p>
            <a:br>
              <a:rPr lang="en-US" dirty="0"/>
            </a:br>
            <a:r>
              <a:rPr lang="en-US" dirty="0"/>
              <a:t>	</a:t>
            </a:r>
            <a:r>
              <a:rPr lang="en-US" sz="6100" dirty="0">
                <a:solidFill>
                  <a:srgbClr val="EE5427"/>
                </a:solidFill>
                <a:ea typeface="+mj-ea"/>
                <a:cs typeface="+mj-cs"/>
              </a:rPr>
              <a:t>86% </a:t>
            </a:r>
            <a:r>
              <a:rPr lang="en-US" sz="4200" dirty="0"/>
              <a:t>of Michigan parents favor public funding for afterschool programs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70304"/>
      </p:ext>
    </p:extLst>
  </p:cSld>
  <p:clrMapOvr>
    <a:masterClrMapping/>
  </p:clrMapOvr>
</p:sld>
</file>

<file path=ppt/theme/theme1.xml><?xml version="1.0" encoding="utf-8"?>
<a:theme xmlns:a="http://schemas.openxmlformats.org/drawingml/2006/main" name="Edge Theme">
  <a:themeElements>
    <a:clrScheme name="Edge Research">
      <a:dk1>
        <a:sysClr val="windowText" lastClr="000000"/>
      </a:dk1>
      <a:lt1>
        <a:sysClr val="window" lastClr="FFFFFF"/>
      </a:lt1>
      <a:dk2>
        <a:srgbClr val="003E7E"/>
      </a:dk2>
      <a:lt2>
        <a:srgbClr val="B9E0F7"/>
      </a:lt2>
      <a:accent1>
        <a:srgbClr val="0067B1"/>
      </a:accent1>
      <a:accent2>
        <a:srgbClr val="0096D6"/>
      </a:accent2>
      <a:accent3>
        <a:srgbClr val="B9E0F7"/>
      </a:accent3>
      <a:accent4>
        <a:srgbClr val="6A737B"/>
      </a:accent4>
      <a:accent5>
        <a:srgbClr val="FDBB30"/>
      </a:accent5>
      <a:accent6>
        <a:srgbClr val="D9531E"/>
      </a:accent6>
      <a:hlink>
        <a:srgbClr val="0563C1"/>
      </a:hlink>
      <a:folHlink>
        <a:srgbClr val="954F72"/>
      </a:folHlink>
    </a:clrScheme>
    <a:fontScheme name="Custom 1">
      <a:majorFont>
        <a:latin typeface="Gadugi"/>
        <a:ea typeface=""/>
        <a:cs typeface=""/>
      </a:majorFont>
      <a:minorFont>
        <a:latin typeface="Gadug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ge Research Template 9-18-14" id="{4D0201D2-45A9-40DC-B3E4-76C9B4ECC0DE}" vid="{2E2E0AE3-D0F4-42E6-AC6F-812AF840D2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E48893171C74E96BEF0DA1DC5E17B" ma:contentTypeVersion="10" ma:contentTypeDescription="Create a new document." ma:contentTypeScope="" ma:versionID="312ce01e7497740c0011c8ffd1dd7272">
  <xsd:schema xmlns:xsd="http://www.w3.org/2001/XMLSchema" xmlns:xs="http://www.w3.org/2001/XMLSchema" xmlns:p="http://schemas.microsoft.com/office/2006/metadata/properties" xmlns:ns3="14b3ba7b-30a4-4fc8-8e06-c4b875a8ba3b" targetNamespace="http://schemas.microsoft.com/office/2006/metadata/properties" ma:root="true" ma:fieldsID="5dbf26ccd71af4c0d7639819338199e7" ns3:_="">
    <xsd:import namespace="14b3ba7b-30a4-4fc8-8e06-c4b875a8ba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3ba7b-30a4-4fc8-8e06-c4b875a8b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BA4299-1C82-4DBF-A7BA-1A4B91417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3ba7b-30a4-4fc8-8e06-c4b875a8ba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4FB533-6378-4206-9128-26CAFA4C834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14b3ba7b-30a4-4fc8-8e06-c4b875a8ba3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DB86BA2-CFED-42DC-BDC8-864CA597DC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37455</TotalTime>
  <Words>669</Words>
  <Application>Microsoft Macintosh PowerPoint</Application>
  <PresentationFormat>Widescreen</PresentationFormat>
  <Paragraphs>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Gadugi</vt:lpstr>
      <vt:lpstr>Helvetica</vt:lpstr>
      <vt:lpstr>Helvetica Light</vt:lpstr>
      <vt:lpstr>Helvetica Neue Condensed</vt:lpstr>
      <vt:lpstr>Wingdings</vt:lpstr>
      <vt:lpstr>Edge Theme</vt:lpstr>
      <vt:lpstr>PowerPoint Presentation</vt:lpstr>
      <vt:lpstr>Michigan After-School Partnership </vt:lpstr>
      <vt:lpstr>The Opportunity</vt:lpstr>
      <vt:lpstr>How School Districts Benefit</vt:lpstr>
      <vt:lpstr>Why summer and afterschool programs? </vt:lpstr>
      <vt:lpstr>Proven to Help Kids Reach Their Full Potential</vt:lpstr>
      <vt:lpstr>How We Complement Classroom Learning </vt:lpstr>
      <vt:lpstr>Cost-Effective, Flexible Programs</vt:lpstr>
      <vt:lpstr>Recruiting Kids &amp; Families For Summer</vt:lpstr>
      <vt:lpstr>Recruiting Kids &amp; Families For Summer</vt:lpstr>
      <vt:lpstr>What School Districts Can Do</vt:lpstr>
      <vt:lpstr>Michigan After-School Partnership 330 Marshall Street Suite 211 Lansing, MI 48912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After 3pm - 2020</dc:title>
  <dc:creator>Pam Loeb</dc:creator>
  <cp:lastModifiedBy>Stephanie Van Kovering</cp:lastModifiedBy>
  <cp:revision>587</cp:revision>
  <cp:lastPrinted>2020-12-03T02:05:45Z</cp:lastPrinted>
  <dcterms:created xsi:type="dcterms:W3CDTF">2020-06-04T13:22:28Z</dcterms:created>
  <dcterms:modified xsi:type="dcterms:W3CDTF">2022-05-11T17:56:25Z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0x0101000A8E48893171C74E96BEF0DA1DC5E17B</vt:lpwstr>
  </property>
</Properties>
</file>